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0" d="100"/>
          <a:sy n="70" d="100"/>
        </p:scale>
        <p:origin x="7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C7B98-C2D4-488E-9A00-D470FCB73C7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069F86D-377B-4806-8309-4DA21E2BFE30}">
      <dgm:prSet/>
      <dgm:spPr/>
      <dgm:t>
        <a:bodyPr/>
        <a:lstStyle/>
        <a:p>
          <a:pPr>
            <a:lnSpc>
              <a:spcPct val="100000"/>
            </a:lnSpc>
          </a:pPr>
          <a:r>
            <a:rPr lang="en-US" dirty="0">
              <a:latin typeface="Times New Roman" panose="02020603050405020304" pitchFamily="18" charset="0"/>
              <a:cs typeface="Times New Roman" panose="02020603050405020304" pitchFamily="18" charset="0"/>
            </a:rPr>
            <a:t>Naïve Bayes</a:t>
          </a:r>
        </a:p>
      </dgm:t>
    </dgm:pt>
    <dgm:pt modelId="{006AAF3B-9E6A-4B26-B7E0-06C0224F7EEC}" type="parTrans" cxnId="{F3F1DDC1-7295-40F3-8026-E5F01F394A18}">
      <dgm:prSet/>
      <dgm:spPr/>
      <dgm:t>
        <a:bodyPr/>
        <a:lstStyle/>
        <a:p>
          <a:endParaRPr lang="en-US"/>
        </a:p>
      </dgm:t>
    </dgm:pt>
    <dgm:pt modelId="{5FFDA209-2263-460C-957D-D98D191548F3}" type="sibTrans" cxnId="{F3F1DDC1-7295-40F3-8026-E5F01F394A18}">
      <dgm:prSet/>
      <dgm:spPr/>
      <dgm:t>
        <a:bodyPr/>
        <a:lstStyle/>
        <a:p>
          <a:endParaRPr lang="en-US"/>
        </a:p>
      </dgm:t>
    </dgm:pt>
    <dgm:pt modelId="{DC1DB5BE-0ACC-4DEA-B9A0-AA262BE1A798}">
      <dgm:prSet/>
      <dgm:spPr/>
      <dgm:t>
        <a:bodyPr/>
        <a:lstStyle/>
        <a:p>
          <a:pPr>
            <a:lnSpc>
              <a:spcPct val="100000"/>
            </a:lnSpc>
          </a:pPr>
          <a:r>
            <a:rPr lang="en-US" dirty="0">
              <a:latin typeface="Times New Roman" panose="02020603050405020304" pitchFamily="18" charset="0"/>
              <a:cs typeface="Times New Roman" panose="02020603050405020304" pitchFamily="18" charset="0"/>
            </a:rPr>
            <a:t>Logistic Regression</a:t>
          </a:r>
        </a:p>
      </dgm:t>
    </dgm:pt>
    <dgm:pt modelId="{7CF05A9E-74F2-43F5-9A68-0784E7C0587B}" type="parTrans" cxnId="{A90F70D6-B929-4E15-8DBF-896C9E68803C}">
      <dgm:prSet/>
      <dgm:spPr/>
      <dgm:t>
        <a:bodyPr/>
        <a:lstStyle/>
        <a:p>
          <a:endParaRPr lang="en-US"/>
        </a:p>
      </dgm:t>
    </dgm:pt>
    <dgm:pt modelId="{0C2DBCE5-67D9-4882-A968-2C7EAD13770F}" type="sibTrans" cxnId="{A90F70D6-B929-4E15-8DBF-896C9E68803C}">
      <dgm:prSet/>
      <dgm:spPr/>
      <dgm:t>
        <a:bodyPr/>
        <a:lstStyle/>
        <a:p>
          <a:endParaRPr lang="en-US"/>
        </a:p>
      </dgm:t>
    </dgm:pt>
    <dgm:pt modelId="{5AF3E642-6738-4E0B-B2F2-8E84AD850A02}">
      <dgm:prSet/>
      <dgm:spPr/>
      <dgm:t>
        <a:bodyPr/>
        <a:lstStyle/>
        <a:p>
          <a:pPr>
            <a:lnSpc>
              <a:spcPct val="100000"/>
            </a:lnSpc>
          </a:pPr>
          <a:r>
            <a:rPr lang="en-US" dirty="0">
              <a:latin typeface="Times New Roman" panose="02020603050405020304" pitchFamily="18" charset="0"/>
              <a:cs typeface="Times New Roman" panose="02020603050405020304" pitchFamily="18" charset="0"/>
            </a:rPr>
            <a:t>Random Forest Classifier</a:t>
          </a:r>
        </a:p>
      </dgm:t>
    </dgm:pt>
    <dgm:pt modelId="{321A1FB1-5D80-49EA-B578-D5014DE6F5F8}" type="parTrans" cxnId="{A35E8A41-437E-4DAC-820C-CDED152A326B}">
      <dgm:prSet/>
      <dgm:spPr/>
      <dgm:t>
        <a:bodyPr/>
        <a:lstStyle/>
        <a:p>
          <a:endParaRPr lang="en-US"/>
        </a:p>
      </dgm:t>
    </dgm:pt>
    <dgm:pt modelId="{5D40889F-DC8C-4BA2-8296-9D0969A546AA}" type="sibTrans" cxnId="{A35E8A41-437E-4DAC-820C-CDED152A326B}">
      <dgm:prSet/>
      <dgm:spPr/>
      <dgm:t>
        <a:bodyPr/>
        <a:lstStyle/>
        <a:p>
          <a:endParaRPr lang="en-US"/>
        </a:p>
      </dgm:t>
    </dgm:pt>
    <dgm:pt modelId="{CD895E0C-7B45-45E1-8F7F-910FCACF02B0}" type="pres">
      <dgm:prSet presAssocID="{340C7B98-C2D4-488E-9A00-D470FCB73C70}" presName="root" presStyleCnt="0">
        <dgm:presLayoutVars>
          <dgm:dir/>
          <dgm:resizeHandles val="exact"/>
        </dgm:presLayoutVars>
      </dgm:prSet>
      <dgm:spPr/>
    </dgm:pt>
    <dgm:pt modelId="{818F4C95-506F-42AB-98E4-D93B704C4A2B}" type="pres">
      <dgm:prSet presAssocID="{2069F86D-377B-4806-8309-4DA21E2BFE30}" presName="compNode" presStyleCnt="0"/>
      <dgm:spPr/>
    </dgm:pt>
    <dgm:pt modelId="{CAA6A28C-CB9F-4AA1-96FD-12165E2E1B54}" type="pres">
      <dgm:prSet presAssocID="{2069F86D-377B-4806-8309-4DA21E2BFE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BD5CDCA-65C2-4001-8AD4-0B41CD7955D2}" type="pres">
      <dgm:prSet presAssocID="{2069F86D-377B-4806-8309-4DA21E2BFE30}" presName="spaceRect" presStyleCnt="0"/>
      <dgm:spPr/>
    </dgm:pt>
    <dgm:pt modelId="{37ED0257-DF4E-4D4D-8733-F47487CA6FD0}" type="pres">
      <dgm:prSet presAssocID="{2069F86D-377B-4806-8309-4DA21E2BFE30}" presName="textRect" presStyleLbl="revTx" presStyleIdx="0" presStyleCnt="3" custLinFactY="100000" custLinFactNeighborX="433" custLinFactNeighborY="109062">
        <dgm:presLayoutVars>
          <dgm:chMax val="1"/>
          <dgm:chPref val="1"/>
        </dgm:presLayoutVars>
      </dgm:prSet>
      <dgm:spPr/>
    </dgm:pt>
    <dgm:pt modelId="{3F03B6E6-86C4-4273-94E2-73B5C1E62F8E}" type="pres">
      <dgm:prSet presAssocID="{5FFDA209-2263-460C-957D-D98D191548F3}" presName="sibTrans" presStyleCnt="0"/>
      <dgm:spPr/>
    </dgm:pt>
    <dgm:pt modelId="{5669553A-737B-4AA8-BB28-EE248721BDA6}" type="pres">
      <dgm:prSet presAssocID="{DC1DB5BE-0ACC-4DEA-B9A0-AA262BE1A798}" presName="compNode" presStyleCnt="0"/>
      <dgm:spPr/>
    </dgm:pt>
    <dgm:pt modelId="{28FFA67C-6029-40B0-873A-76F5963047FC}" type="pres">
      <dgm:prSet presAssocID="{DC1DB5BE-0ACC-4DEA-B9A0-AA262BE1A7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4B04ED9-CC4D-472C-8E87-F2C7F41160A8}" type="pres">
      <dgm:prSet presAssocID="{DC1DB5BE-0ACC-4DEA-B9A0-AA262BE1A798}" presName="spaceRect" presStyleCnt="0"/>
      <dgm:spPr/>
    </dgm:pt>
    <dgm:pt modelId="{D489A855-E5C6-4E55-A727-388220FAF082}" type="pres">
      <dgm:prSet presAssocID="{DC1DB5BE-0ACC-4DEA-B9A0-AA262BE1A798}" presName="textRect" presStyleLbl="revTx" presStyleIdx="1" presStyleCnt="3" custScaleY="94583" custLinFactY="36865" custLinFactNeighborX="-8558" custLinFactNeighborY="100000">
        <dgm:presLayoutVars>
          <dgm:chMax val="1"/>
          <dgm:chPref val="1"/>
        </dgm:presLayoutVars>
      </dgm:prSet>
      <dgm:spPr/>
    </dgm:pt>
    <dgm:pt modelId="{CCDE2B1E-C62C-4DD5-833B-60C67954B077}" type="pres">
      <dgm:prSet presAssocID="{0C2DBCE5-67D9-4882-A968-2C7EAD13770F}" presName="sibTrans" presStyleCnt="0"/>
      <dgm:spPr/>
    </dgm:pt>
    <dgm:pt modelId="{630FD0AB-C7EC-463C-9464-A4C49C9DB8CB}" type="pres">
      <dgm:prSet presAssocID="{5AF3E642-6738-4E0B-B2F2-8E84AD850A02}" presName="compNode" presStyleCnt="0"/>
      <dgm:spPr/>
    </dgm:pt>
    <dgm:pt modelId="{6CFA071F-0A7A-465A-BB77-FCAB546C7D40}" type="pres">
      <dgm:prSet presAssocID="{5AF3E642-6738-4E0B-B2F2-8E84AD850A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duous tree"/>
        </a:ext>
      </dgm:extLst>
    </dgm:pt>
    <dgm:pt modelId="{9DF4D59B-EBD7-438F-AE4E-48FDF082B19D}" type="pres">
      <dgm:prSet presAssocID="{5AF3E642-6738-4E0B-B2F2-8E84AD850A02}" presName="spaceRect" presStyleCnt="0"/>
      <dgm:spPr/>
    </dgm:pt>
    <dgm:pt modelId="{13AB4C16-9A5C-4024-A55D-186008D4E7C0}" type="pres">
      <dgm:prSet presAssocID="{5AF3E642-6738-4E0B-B2F2-8E84AD850A02}" presName="textRect" presStyleLbl="revTx" presStyleIdx="2" presStyleCnt="3" custLinFactY="40781" custLinFactNeighborX="-6677" custLinFactNeighborY="100000">
        <dgm:presLayoutVars>
          <dgm:chMax val="1"/>
          <dgm:chPref val="1"/>
        </dgm:presLayoutVars>
      </dgm:prSet>
      <dgm:spPr/>
    </dgm:pt>
  </dgm:ptLst>
  <dgm:cxnLst>
    <dgm:cxn modelId="{A35E8A41-437E-4DAC-820C-CDED152A326B}" srcId="{340C7B98-C2D4-488E-9A00-D470FCB73C70}" destId="{5AF3E642-6738-4E0B-B2F2-8E84AD850A02}" srcOrd="2" destOrd="0" parTransId="{321A1FB1-5D80-49EA-B578-D5014DE6F5F8}" sibTransId="{5D40889F-DC8C-4BA2-8296-9D0969A546AA}"/>
    <dgm:cxn modelId="{600DBB66-B677-4349-B991-5158617CF2A7}" type="presOf" srcId="{DC1DB5BE-0ACC-4DEA-B9A0-AA262BE1A798}" destId="{D489A855-E5C6-4E55-A727-388220FAF082}" srcOrd="0" destOrd="0" presId="urn:microsoft.com/office/officeart/2018/2/layout/IconLabelList"/>
    <dgm:cxn modelId="{3E8A9953-83A6-49DB-8384-20084F772D6E}" type="presOf" srcId="{2069F86D-377B-4806-8309-4DA21E2BFE30}" destId="{37ED0257-DF4E-4D4D-8733-F47487CA6FD0}" srcOrd="0" destOrd="0" presId="urn:microsoft.com/office/officeart/2018/2/layout/IconLabelList"/>
    <dgm:cxn modelId="{C43040BA-00FF-491E-8F44-3E107033F547}" type="presOf" srcId="{5AF3E642-6738-4E0B-B2F2-8E84AD850A02}" destId="{13AB4C16-9A5C-4024-A55D-186008D4E7C0}" srcOrd="0" destOrd="0" presId="urn:microsoft.com/office/officeart/2018/2/layout/IconLabelList"/>
    <dgm:cxn modelId="{F3F1DDC1-7295-40F3-8026-E5F01F394A18}" srcId="{340C7B98-C2D4-488E-9A00-D470FCB73C70}" destId="{2069F86D-377B-4806-8309-4DA21E2BFE30}" srcOrd="0" destOrd="0" parTransId="{006AAF3B-9E6A-4B26-B7E0-06C0224F7EEC}" sibTransId="{5FFDA209-2263-460C-957D-D98D191548F3}"/>
    <dgm:cxn modelId="{A90F70D6-B929-4E15-8DBF-896C9E68803C}" srcId="{340C7B98-C2D4-488E-9A00-D470FCB73C70}" destId="{DC1DB5BE-0ACC-4DEA-B9A0-AA262BE1A798}" srcOrd="1" destOrd="0" parTransId="{7CF05A9E-74F2-43F5-9A68-0784E7C0587B}" sibTransId="{0C2DBCE5-67D9-4882-A968-2C7EAD13770F}"/>
    <dgm:cxn modelId="{1D5A9DEE-0B3A-4C22-BC08-F582AD10A311}" type="presOf" srcId="{340C7B98-C2D4-488E-9A00-D470FCB73C70}" destId="{CD895E0C-7B45-45E1-8F7F-910FCACF02B0}" srcOrd="0" destOrd="0" presId="urn:microsoft.com/office/officeart/2018/2/layout/IconLabelList"/>
    <dgm:cxn modelId="{145CB4B4-49AD-45EB-9968-23C920D693F5}" type="presParOf" srcId="{CD895E0C-7B45-45E1-8F7F-910FCACF02B0}" destId="{818F4C95-506F-42AB-98E4-D93B704C4A2B}" srcOrd="0" destOrd="0" presId="urn:microsoft.com/office/officeart/2018/2/layout/IconLabelList"/>
    <dgm:cxn modelId="{7ADA7797-C66E-44B1-98F1-CD473E8D45C5}" type="presParOf" srcId="{818F4C95-506F-42AB-98E4-D93B704C4A2B}" destId="{CAA6A28C-CB9F-4AA1-96FD-12165E2E1B54}" srcOrd="0" destOrd="0" presId="urn:microsoft.com/office/officeart/2018/2/layout/IconLabelList"/>
    <dgm:cxn modelId="{3CE4F8CF-8143-4C1A-9575-297337EBABF3}" type="presParOf" srcId="{818F4C95-506F-42AB-98E4-D93B704C4A2B}" destId="{FBD5CDCA-65C2-4001-8AD4-0B41CD7955D2}" srcOrd="1" destOrd="0" presId="urn:microsoft.com/office/officeart/2018/2/layout/IconLabelList"/>
    <dgm:cxn modelId="{9D427FA1-1386-48FE-AD73-C465D7FB2E63}" type="presParOf" srcId="{818F4C95-506F-42AB-98E4-D93B704C4A2B}" destId="{37ED0257-DF4E-4D4D-8733-F47487CA6FD0}" srcOrd="2" destOrd="0" presId="urn:microsoft.com/office/officeart/2018/2/layout/IconLabelList"/>
    <dgm:cxn modelId="{2CA7420D-5255-4EC9-9F55-B00CECFB2A1E}" type="presParOf" srcId="{CD895E0C-7B45-45E1-8F7F-910FCACF02B0}" destId="{3F03B6E6-86C4-4273-94E2-73B5C1E62F8E}" srcOrd="1" destOrd="0" presId="urn:microsoft.com/office/officeart/2018/2/layout/IconLabelList"/>
    <dgm:cxn modelId="{F69B84C0-7348-4015-ABFF-17D71DCA4125}" type="presParOf" srcId="{CD895E0C-7B45-45E1-8F7F-910FCACF02B0}" destId="{5669553A-737B-4AA8-BB28-EE248721BDA6}" srcOrd="2" destOrd="0" presId="urn:microsoft.com/office/officeart/2018/2/layout/IconLabelList"/>
    <dgm:cxn modelId="{270EB794-91CD-417B-A57B-F1BA27C8673B}" type="presParOf" srcId="{5669553A-737B-4AA8-BB28-EE248721BDA6}" destId="{28FFA67C-6029-40B0-873A-76F5963047FC}" srcOrd="0" destOrd="0" presId="urn:microsoft.com/office/officeart/2018/2/layout/IconLabelList"/>
    <dgm:cxn modelId="{18E15409-EBF3-4CCD-AE0E-05AAA9CAB7DC}" type="presParOf" srcId="{5669553A-737B-4AA8-BB28-EE248721BDA6}" destId="{C4B04ED9-CC4D-472C-8E87-F2C7F41160A8}" srcOrd="1" destOrd="0" presId="urn:microsoft.com/office/officeart/2018/2/layout/IconLabelList"/>
    <dgm:cxn modelId="{BCB0119F-1F29-46A8-8C8F-684F7F90C702}" type="presParOf" srcId="{5669553A-737B-4AA8-BB28-EE248721BDA6}" destId="{D489A855-E5C6-4E55-A727-388220FAF082}" srcOrd="2" destOrd="0" presId="urn:microsoft.com/office/officeart/2018/2/layout/IconLabelList"/>
    <dgm:cxn modelId="{EBFB304D-DA67-4450-B247-95169FAE3E46}" type="presParOf" srcId="{CD895E0C-7B45-45E1-8F7F-910FCACF02B0}" destId="{CCDE2B1E-C62C-4DD5-833B-60C67954B077}" srcOrd="3" destOrd="0" presId="urn:microsoft.com/office/officeart/2018/2/layout/IconLabelList"/>
    <dgm:cxn modelId="{ED4B17AD-C58D-4087-B241-7901030DC169}" type="presParOf" srcId="{CD895E0C-7B45-45E1-8F7F-910FCACF02B0}" destId="{630FD0AB-C7EC-463C-9464-A4C49C9DB8CB}" srcOrd="4" destOrd="0" presId="urn:microsoft.com/office/officeart/2018/2/layout/IconLabelList"/>
    <dgm:cxn modelId="{1A38C400-1BF1-49A9-B5D1-67855B9C9996}" type="presParOf" srcId="{630FD0AB-C7EC-463C-9464-A4C49C9DB8CB}" destId="{6CFA071F-0A7A-465A-BB77-FCAB546C7D40}" srcOrd="0" destOrd="0" presId="urn:microsoft.com/office/officeart/2018/2/layout/IconLabelList"/>
    <dgm:cxn modelId="{B9667CA0-21B6-497F-B71D-8676ADE33D48}" type="presParOf" srcId="{630FD0AB-C7EC-463C-9464-A4C49C9DB8CB}" destId="{9DF4D59B-EBD7-438F-AE4E-48FDF082B19D}" srcOrd="1" destOrd="0" presId="urn:microsoft.com/office/officeart/2018/2/layout/IconLabelList"/>
    <dgm:cxn modelId="{DB31A97D-DFA8-4D7E-B3BA-8CB1FCBD2BC7}" type="presParOf" srcId="{630FD0AB-C7EC-463C-9464-A4C49C9DB8CB}" destId="{13AB4C16-9A5C-4024-A55D-186008D4E7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A28C-CB9F-4AA1-96FD-12165E2E1B54}">
      <dsp:nvSpPr>
        <dsp:cNvPr id="0" name=""/>
        <dsp:cNvSpPr/>
      </dsp:nvSpPr>
      <dsp:spPr>
        <a:xfrm>
          <a:off x="992889" y="1039860"/>
          <a:ext cx="1463222" cy="146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D0257-DF4E-4D4D-8733-F47487CA6FD0}">
      <dsp:nvSpPr>
        <dsp:cNvPr id="0" name=""/>
        <dsp:cNvSpPr/>
      </dsp:nvSpPr>
      <dsp:spPr>
        <a:xfrm>
          <a:off x="112777" y="3928337"/>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Naïve Bayes</a:t>
          </a:r>
        </a:p>
      </dsp:txBody>
      <dsp:txXfrm>
        <a:off x="112777" y="3928337"/>
        <a:ext cx="3251605" cy="720000"/>
      </dsp:txXfrm>
    </dsp:sp>
    <dsp:sp modelId="{28FFA67C-6029-40B0-873A-76F5963047FC}">
      <dsp:nvSpPr>
        <dsp:cNvPr id="0" name=""/>
        <dsp:cNvSpPr/>
      </dsp:nvSpPr>
      <dsp:spPr>
        <a:xfrm>
          <a:off x="4813525" y="1049610"/>
          <a:ext cx="1463222" cy="146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9A855-E5C6-4E55-A727-388220FAF082}">
      <dsp:nvSpPr>
        <dsp:cNvPr id="0" name=""/>
        <dsp:cNvSpPr/>
      </dsp:nvSpPr>
      <dsp:spPr>
        <a:xfrm>
          <a:off x="3641061" y="3903156"/>
          <a:ext cx="3251605" cy="680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Logistic Regression</a:t>
          </a:r>
        </a:p>
      </dsp:txBody>
      <dsp:txXfrm>
        <a:off x="3641061" y="3903156"/>
        <a:ext cx="3251605" cy="680997"/>
      </dsp:txXfrm>
    </dsp:sp>
    <dsp:sp modelId="{6CFA071F-0A7A-465A-BB77-FCAB546C7D40}">
      <dsp:nvSpPr>
        <dsp:cNvPr id="0" name=""/>
        <dsp:cNvSpPr/>
      </dsp:nvSpPr>
      <dsp:spPr>
        <a:xfrm>
          <a:off x="8634162" y="1039860"/>
          <a:ext cx="1463222" cy="146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4C16-9A5C-4024-A55D-186008D4E7C0}">
      <dsp:nvSpPr>
        <dsp:cNvPr id="0" name=""/>
        <dsp:cNvSpPr/>
      </dsp:nvSpPr>
      <dsp:spPr>
        <a:xfrm>
          <a:off x="7522860" y="3902100"/>
          <a:ext cx="32516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Random Forest Classifier</a:t>
          </a:r>
        </a:p>
      </dsp:txBody>
      <dsp:txXfrm>
        <a:off x="7522860" y="3902100"/>
        <a:ext cx="325160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December 6,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34261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December 6,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80096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December 6,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6938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December 6,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0743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December 6,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3497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December 6,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0463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December 6,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53483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December 6,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50385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December 6,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1043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December 6,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7603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December 6,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25560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Monday, December 6,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22865280"/>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0" Type="http://schemas.openxmlformats.org/officeDocument/2006/relationships/image" Target="../media/image14.png"/><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8" name="Freeform: Shape 3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7" name="Rectangle 4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21C16-ED32-40FE-8F6B-7E882D175142}"/>
              </a:ext>
            </a:extLst>
          </p:cNvPr>
          <p:cNvSpPr>
            <a:spLocks noGrp="1"/>
          </p:cNvSpPr>
          <p:nvPr>
            <p:ph type="ctrTitle"/>
          </p:nvPr>
        </p:nvSpPr>
        <p:spPr>
          <a:xfrm>
            <a:off x="0" y="437759"/>
            <a:ext cx="12191999" cy="1997855"/>
          </a:xfrm>
        </p:spPr>
        <p:txBody>
          <a:bodyPr vert="horz" wrap="square" lIns="0" tIns="0" rIns="0" bIns="0" rtlCol="0" anchor="b" anchorCtr="0">
            <a:noAutofit/>
          </a:bodyPr>
          <a:lstStyle/>
          <a:p>
            <a:pPr algn="ctr"/>
            <a:r>
              <a:rPr lang="en-US" sz="4800" dirty="0">
                <a:latin typeface="Times New Roman" panose="02020603050405020304" pitchFamily="18" charset="0"/>
                <a:cs typeface="Times New Roman" panose="02020603050405020304" pitchFamily="18" charset="0"/>
              </a:rPr>
              <a:t>Home Credit Default Risk</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8" name="Rectangle 6">
            <a:extLst>
              <a:ext uri="{FF2B5EF4-FFF2-40B4-BE49-F238E27FC236}">
                <a16:creationId xmlns:a16="http://schemas.microsoft.com/office/drawing/2014/main" id="{21E3C292-4198-4E27-82B1-ECD4EA36139D}"/>
              </a:ext>
            </a:extLst>
          </p:cNvPr>
          <p:cNvSpPr>
            <a:spLocks noChangeArrowheads="1"/>
          </p:cNvSpPr>
          <p:nvPr/>
        </p:nvSpPr>
        <p:spPr bwMode="auto">
          <a:xfrm>
            <a:off x="5002042" y="4354216"/>
            <a:ext cx="6952544"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83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10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06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r>
              <a:rPr kumimoji="0" lang="en-US" altLang="en-US" sz="107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rPr>
              <a:t>    </a:t>
            </a:r>
            <a:endParaRPr kumimoji="0" lang="en-US" altLang="en-US" sz="1200" b="1" i="0" u="none" strike="noStrike" cap="none" normalizeH="0" baseline="0" dirty="0">
              <a:ln>
                <a:noFill/>
              </a:ln>
              <a:solidFill>
                <a:srgbClr val="2D3B45"/>
              </a:solidFill>
              <a:effectLst/>
              <a:latin typeface="Times New Roman" panose="02020603050405020304" pitchFamily="18" charset="0"/>
              <a:cs typeface="Times New Roman" panose="02020603050405020304" pitchFamily="18" charset="0"/>
            </a:endParaRPr>
          </a:p>
        </p:txBody>
      </p:sp>
      <p:pic>
        <p:nvPicPr>
          <p:cNvPr id="1031" name="Picture 7">
            <a:extLst>
              <a:ext uri="{FF2B5EF4-FFF2-40B4-BE49-F238E27FC236}">
                <a16:creationId xmlns:a16="http://schemas.microsoft.com/office/drawing/2014/main" id="{E9C5E42E-9FC8-416B-B400-42659DBDA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228918" y="3311340"/>
            <a:ext cx="1704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5016251-5D88-4431-8A55-50DFAE234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209" y="3120840"/>
            <a:ext cx="13811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4D60269C-A33F-45D3-A708-6193BF18E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31" y="3129739"/>
            <a:ext cx="16764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4F22BFB-606F-4ACD-A8A2-2189D8C82F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8424" y="3083983"/>
            <a:ext cx="1481505" cy="17851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54902A5-75AB-4A92-824F-FE0E8E244FB7}"/>
              </a:ext>
            </a:extLst>
          </p:cNvPr>
          <p:cNvSpPr txBox="1"/>
          <p:nvPr/>
        </p:nvSpPr>
        <p:spPr>
          <a:xfrm>
            <a:off x="1265359" y="4935195"/>
            <a:ext cx="167479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Tanay Kulkarni</a:t>
            </a:r>
          </a:p>
          <a:p>
            <a:r>
              <a:rPr lang="en-US" dirty="0">
                <a:latin typeface="Times New Roman" panose="02020603050405020304" pitchFamily="18" charset="0"/>
                <a:cs typeface="Times New Roman" panose="02020603050405020304" pitchFamily="18" charset="0"/>
              </a:rPr>
              <a:t>tankulk@iu.edu</a:t>
            </a:r>
          </a:p>
        </p:txBody>
      </p:sp>
      <p:sp>
        <p:nvSpPr>
          <p:cNvPr id="46" name="TextBox 45">
            <a:extLst>
              <a:ext uri="{FF2B5EF4-FFF2-40B4-BE49-F238E27FC236}">
                <a16:creationId xmlns:a16="http://schemas.microsoft.com/office/drawing/2014/main" id="{B88C9A54-0659-481A-9A65-D083559416E7}"/>
              </a:ext>
            </a:extLst>
          </p:cNvPr>
          <p:cNvSpPr txBox="1"/>
          <p:nvPr/>
        </p:nvSpPr>
        <p:spPr>
          <a:xfrm>
            <a:off x="3408999" y="4935194"/>
            <a:ext cx="167479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Shefali </a:t>
            </a:r>
            <a:r>
              <a:rPr lang="en-US" dirty="0" err="1">
                <a:latin typeface="Times New Roman" panose="02020603050405020304" pitchFamily="18" charset="0"/>
                <a:cs typeface="Times New Roman" panose="02020603050405020304" pitchFamily="18" charset="0"/>
              </a:rPr>
              <a:t>Luley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sluley@iu.edu</a:t>
            </a:r>
          </a:p>
        </p:txBody>
      </p:sp>
      <p:sp>
        <p:nvSpPr>
          <p:cNvPr id="48" name="TextBox 47">
            <a:extLst>
              <a:ext uri="{FF2B5EF4-FFF2-40B4-BE49-F238E27FC236}">
                <a16:creationId xmlns:a16="http://schemas.microsoft.com/office/drawing/2014/main" id="{BCD0D4AF-3418-4F21-A894-17B9E0B360A6}"/>
              </a:ext>
            </a:extLst>
          </p:cNvPr>
          <p:cNvSpPr txBox="1"/>
          <p:nvPr/>
        </p:nvSpPr>
        <p:spPr>
          <a:xfrm>
            <a:off x="5839437" y="4935194"/>
            <a:ext cx="189779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Sanket Bailmare</a:t>
            </a:r>
          </a:p>
          <a:p>
            <a:r>
              <a:rPr lang="en-US" dirty="0">
                <a:latin typeface="Times New Roman" panose="02020603050405020304" pitchFamily="18" charset="0"/>
                <a:cs typeface="Times New Roman" panose="02020603050405020304" pitchFamily="18" charset="0"/>
              </a:rPr>
              <a:t>sbailmar@iu.edu</a:t>
            </a:r>
          </a:p>
        </p:txBody>
      </p:sp>
      <p:sp>
        <p:nvSpPr>
          <p:cNvPr id="49" name="TextBox 48">
            <a:extLst>
              <a:ext uri="{FF2B5EF4-FFF2-40B4-BE49-F238E27FC236}">
                <a16:creationId xmlns:a16="http://schemas.microsoft.com/office/drawing/2014/main" id="{5515609C-0781-469B-ADB6-392544999822}"/>
              </a:ext>
            </a:extLst>
          </p:cNvPr>
          <p:cNvSpPr txBox="1"/>
          <p:nvPr/>
        </p:nvSpPr>
        <p:spPr>
          <a:xfrm>
            <a:off x="8634662" y="4935193"/>
            <a:ext cx="189779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Raj Chavan</a:t>
            </a:r>
          </a:p>
          <a:p>
            <a:r>
              <a:rPr lang="en-US" dirty="0">
                <a:latin typeface="Times New Roman" panose="02020603050405020304" pitchFamily="18" charset="0"/>
                <a:cs typeface="Times New Roman" panose="02020603050405020304" pitchFamily="18" charset="0"/>
              </a:rPr>
              <a:t>rchavan@iu.edu</a:t>
            </a:r>
          </a:p>
        </p:txBody>
      </p:sp>
      <p:sp>
        <p:nvSpPr>
          <p:cNvPr id="18" name="TextBox 17">
            <a:extLst>
              <a:ext uri="{FF2B5EF4-FFF2-40B4-BE49-F238E27FC236}">
                <a16:creationId xmlns:a16="http://schemas.microsoft.com/office/drawing/2014/main" id="{1C800AAE-7C61-4F68-92F6-A1106F126074}"/>
              </a:ext>
            </a:extLst>
          </p:cNvPr>
          <p:cNvSpPr txBox="1"/>
          <p:nvPr/>
        </p:nvSpPr>
        <p:spPr>
          <a:xfrm>
            <a:off x="-368491" y="1428996"/>
            <a:ext cx="12191998"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Group 23</a:t>
            </a:r>
          </a:p>
        </p:txBody>
      </p:sp>
    </p:spTree>
    <p:extLst>
      <p:ext uri="{BB962C8B-B14F-4D97-AF65-F5344CB8AC3E}">
        <p14:creationId xmlns:p14="http://schemas.microsoft.com/office/powerpoint/2010/main" val="411755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220-0345-4B35-8628-E54814A01B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8D29EDD6-3162-4552-9CFD-F4263E82F081}"/>
              </a:ext>
            </a:extLst>
          </p:cNvPr>
          <p:cNvSpPr>
            <a:spLocks noGrp="1"/>
          </p:cNvSpPr>
          <p:nvPr>
            <p:ph idx="1"/>
          </p:nvPr>
        </p:nvSpPr>
        <p:spPr>
          <a:xfrm>
            <a:off x="550863" y="1781895"/>
            <a:ext cx="11090274" cy="3979625"/>
          </a:xfrm>
        </p:spPr>
        <p:txBody>
          <a:bodyPr/>
          <a:lstStyle/>
          <a:p>
            <a:r>
              <a:rPr lang="en-US" dirty="0"/>
              <a:t>Home credit utilizes several alternative data and methods to predict their client’s repayment abilities. </a:t>
            </a:r>
          </a:p>
          <a:p>
            <a:r>
              <a:rPr lang="en-US" dirty="0"/>
              <a:t>We will be using machine learning and statistical methods to determine these predictions.</a:t>
            </a:r>
          </a:p>
          <a:p>
            <a:r>
              <a:rPr lang="en-US" dirty="0"/>
              <a:t>Our goal in this phase is to study HCDR data and perform Exploratory Data Analysis.</a:t>
            </a:r>
          </a:p>
          <a:p>
            <a:r>
              <a:rPr lang="en-US" dirty="0"/>
              <a:t>We aim at cleaning and preprocessing techniques on the data as well as build the baseline pipeline after examining the accuracies of explored pipelines. </a:t>
            </a:r>
          </a:p>
        </p:txBody>
      </p:sp>
    </p:spTree>
    <p:extLst>
      <p:ext uri="{BB962C8B-B14F-4D97-AF65-F5344CB8AC3E}">
        <p14:creationId xmlns:p14="http://schemas.microsoft.com/office/powerpoint/2010/main" val="64957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66BE-D6EB-49B3-BB5A-92AC06D3FE1B}"/>
              </a:ext>
            </a:extLst>
          </p:cNvPr>
          <p:cNvSpPr>
            <a:spLocks noGrp="1"/>
          </p:cNvSpPr>
          <p:nvPr>
            <p:ph type="title"/>
          </p:nvPr>
        </p:nvSpPr>
        <p:spPr>
          <a:xfrm>
            <a:off x="365331" y="0"/>
            <a:ext cx="11091600" cy="1332000"/>
          </a:xfrm>
        </p:spPr>
        <p:txBody>
          <a:bodyPr/>
          <a:lstStyle/>
          <a:p>
            <a:r>
              <a:rPr lang="en-US" b="0" i="0" dirty="0">
                <a:solidFill>
                  <a:schemeClr val="tx1">
                    <a:lumMod val="95000"/>
                  </a:schemeClr>
                </a:solidFill>
                <a:effectLst/>
                <a:latin typeface="LatoWeb"/>
              </a:rPr>
              <a:t>Feature Engineering</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0BD5EF-2DEF-4BD7-A026-A76BBA8A3E1D}"/>
              </a:ext>
            </a:extLst>
          </p:cNvPr>
          <p:cNvSpPr>
            <a:spLocks noGrp="1"/>
          </p:cNvSpPr>
          <p:nvPr>
            <p:ph idx="1"/>
          </p:nvPr>
        </p:nvSpPr>
        <p:spPr>
          <a:xfrm>
            <a:off x="366657" y="1040958"/>
            <a:ext cx="11090274" cy="6002572"/>
          </a:xfrm>
        </p:spPr>
        <p:txBody>
          <a:bodyPr/>
          <a:lstStyle/>
          <a:p>
            <a:pPr marL="0" indent="0">
              <a:spcBef>
                <a:spcPts val="600"/>
              </a:spcBef>
              <a:buNone/>
            </a:pPr>
            <a:endParaRPr lang="en-US" dirty="0"/>
          </a:p>
          <a:p>
            <a:pPr marL="457200" indent="-457200">
              <a:buAutoNum type="arabicPeriod"/>
            </a:pPr>
            <a:endParaRPr lang="en-US" dirty="0"/>
          </a:p>
        </p:txBody>
      </p:sp>
    </p:spTree>
    <p:extLst>
      <p:ext uri="{BB962C8B-B14F-4D97-AF65-F5344CB8AC3E}">
        <p14:creationId xmlns:p14="http://schemas.microsoft.com/office/powerpoint/2010/main" val="336049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D772-68B8-4DD4-8F68-C5155F61CDDD}"/>
              </a:ext>
            </a:extLst>
          </p:cNvPr>
          <p:cNvSpPr>
            <a:spLocks noGrp="1"/>
          </p:cNvSpPr>
          <p:nvPr>
            <p:ph type="title"/>
          </p:nvPr>
        </p:nvSpPr>
        <p:spPr>
          <a:xfrm>
            <a:off x="549536" y="337448"/>
            <a:ext cx="11091600" cy="855455"/>
          </a:xfrm>
        </p:spPr>
        <p:txBody>
          <a:bodyPr/>
          <a:lstStyle/>
          <a:p>
            <a:r>
              <a:rPr lang="en-US" b="0" i="0" dirty="0">
                <a:effectLst/>
                <a:latin typeface="LatoWeb"/>
              </a:rPr>
              <a:t>Hyperparameter Tuning</a:t>
            </a:r>
            <a:endParaRPr lang="en-US" dirty="0"/>
          </a:p>
        </p:txBody>
      </p:sp>
      <p:sp>
        <p:nvSpPr>
          <p:cNvPr id="3" name="Content Placeholder 2">
            <a:extLst>
              <a:ext uri="{FF2B5EF4-FFF2-40B4-BE49-F238E27FC236}">
                <a16:creationId xmlns:a16="http://schemas.microsoft.com/office/drawing/2014/main" id="{474D6939-C444-4BE6-9079-C764516FAFC4}"/>
              </a:ext>
            </a:extLst>
          </p:cNvPr>
          <p:cNvSpPr>
            <a:spLocks noGrp="1"/>
          </p:cNvSpPr>
          <p:nvPr>
            <p:ph idx="1"/>
          </p:nvPr>
        </p:nvSpPr>
        <p:spPr>
          <a:xfrm>
            <a:off x="550862" y="1192903"/>
            <a:ext cx="11090274" cy="5327649"/>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23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054D-3E30-42A8-B8D4-156366134CF9}"/>
              </a:ext>
            </a:extLst>
          </p:cNvPr>
          <p:cNvSpPr>
            <a:spLocks noGrp="1"/>
          </p:cNvSpPr>
          <p:nvPr>
            <p:ph type="title"/>
          </p:nvPr>
        </p:nvSpPr>
        <p:spPr>
          <a:xfrm>
            <a:off x="549537" y="217970"/>
            <a:ext cx="11091600" cy="908465"/>
          </a:xfrm>
        </p:spPr>
        <p:txBody>
          <a:bodyPr/>
          <a:lstStyle/>
          <a:p>
            <a:r>
              <a:rPr lang="en-US" dirty="0">
                <a:latin typeface="Times New Roman" panose="02020603050405020304" pitchFamily="18" charset="0"/>
                <a:cs typeface="Times New Roman" panose="02020603050405020304" pitchFamily="18" charset="0"/>
              </a:rPr>
              <a:t> </a:t>
            </a:r>
            <a:r>
              <a:rPr lang="en-US" b="0" i="0" dirty="0">
                <a:solidFill>
                  <a:schemeClr val="tx1">
                    <a:lumMod val="95000"/>
                  </a:schemeClr>
                </a:solidFill>
                <a:effectLst/>
                <a:latin typeface="LatoWeb"/>
              </a:rPr>
              <a:t>Modeling</a:t>
            </a:r>
            <a:r>
              <a:rPr lang="en-US" b="0" i="0" dirty="0">
                <a:solidFill>
                  <a:srgbClr val="2D3B45"/>
                </a:solidFill>
                <a:effectLst/>
                <a:latin typeface="LatoWeb"/>
              </a:rPr>
              <a:t> </a:t>
            </a:r>
            <a:r>
              <a:rPr lang="en-US" dirty="0">
                <a:latin typeface="Times New Roman" panose="02020603050405020304" pitchFamily="18" charset="0"/>
                <a:cs typeface="Times New Roman" panose="02020603050405020304" pitchFamily="18" charset="0"/>
              </a:rPr>
              <a:t>Pipeline</a:t>
            </a:r>
          </a:p>
        </p:txBody>
      </p:sp>
      <p:sp>
        <p:nvSpPr>
          <p:cNvPr id="3" name="Content Placeholder 2">
            <a:extLst>
              <a:ext uri="{FF2B5EF4-FFF2-40B4-BE49-F238E27FC236}">
                <a16:creationId xmlns:a16="http://schemas.microsoft.com/office/drawing/2014/main" id="{A68BBCF6-7696-4C66-9B74-3782479E4E19}"/>
              </a:ext>
            </a:extLst>
          </p:cNvPr>
          <p:cNvSpPr>
            <a:spLocks noGrp="1"/>
          </p:cNvSpPr>
          <p:nvPr>
            <p:ph idx="1"/>
          </p:nvPr>
        </p:nvSpPr>
        <p:spPr>
          <a:xfrm>
            <a:off x="549537" y="1126435"/>
            <a:ext cx="11090274" cy="3979625"/>
          </a:xfrm>
        </p:spPr>
        <p:txBody>
          <a:bodyPr/>
          <a:lstStyle/>
          <a:p>
            <a:endParaRPr lang="en-US" dirty="0"/>
          </a:p>
          <a:p>
            <a:endParaRPr lang="en-US" dirty="0"/>
          </a:p>
        </p:txBody>
      </p:sp>
    </p:spTree>
    <p:extLst>
      <p:ext uri="{BB962C8B-B14F-4D97-AF65-F5344CB8AC3E}">
        <p14:creationId xmlns:p14="http://schemas.microsoft.com/office/powerpoint/2010/main" val="121392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3683-1BBA-4A51-8608-8207779E329D}"/>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Types of Modeling Pipelines And Comparison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2">
            <a:extLst>
              <a:ext uri="{FF2B5EF4-FFF2-40B4-BE49-F238E27FC236}">
                <a16:creationId xmlns:a16="http://schemas.microsoft.com/office/drawing/2014/main" id="{0CB91E65-3874-409C-9351-7324BB7B4AD7}"/>
              </a:ext>
            </a:extLst>
          </p:cNvPr>
          <p:cNvGraphicFramePr>
            <a:graphicFrameLocks noGrp="1"/>
          </p:cNvGraphicFramePr>
          <p:nvPr>
            <p:ph idx="1"/>
            <p:extLst>
              <p:ext uri="{D42A27DB-BD31-4B8C-83A1-F6EECF244321}">
                <p14:modId xmlns:p14="http://schemas.microsoft.com/office/powerpoint/2010/main" val="4018739080"/>
              </p:ext>
            </p:extLst>
          </p:nvPr>
        </p:nvGraphicFramePr>
        <p:xfrm>
          <a:off x="550863" y="1444487"/>
          <a:ext cx="11090274" cy="4648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03E1B8C-457E-4FA2-8002-20F51B1A8538}"/>
              </a:ext>
            </a:extLst>
          </p:cNvPr>
          <p:cNvPicPr>
            <a:picLocks noChangeAspect="1"/>
          </p:cNvPicPr>
          <p:nvPr/>
        </p:nvPicPr>
        <p:blipFill>
          <a:blip r:embed="rId7"/>
          <a:stretch>
            <a:fillRect/>
          </a:stretch>
        </p:blipFill>
        <p:spPr>
          <a:xfrm>
            <a:off x="4365748" y="1625216"/>
            <a:ext cx="3333765" cy="1462542"/>
          </a:xfrm>
          <a:prstGeom prst="rect">
            <a:avLst/>
          </a:prstGeom>
        </p:spPr>
      </p:pic>
      <p:pic>
        <p:nvPicPr>
          <p:cNvPr id="8" name="Picture 7">
            <a:extLst>
              <a:ext uri="{FF2B5EF4-FFF2-40B4-BE49-F238E27FC236}">
                <a16:creationId xmlns:a16="http://schemas.microsoft.com/office/drawing/2014/main" id="{84839E56-95FC-48F9-891B-073CC4F3E7E4}"/>
              </a:ext>
            </a:extLst>
          </p:cNvPr>
          <p:cNvPicPr>
            <a:picLocks noChangeAspect="1"/>
          </p:cNvPicPr>
          <p:nvPr/>
        </p:nvPicPr>
        <p:blipFill>
          <a:blip r:embed="rId8"/>
          <a:stretch>
            <a:fillRect/>
          </a:stretch>
        </p:blipFill>
        <p:spPr>
          <a:xfrm>
            <a:off x="4365748" y="3194434"/>
            <a:ext cx="3333765" cy="2038350"/>
          </a:xfrm>
          <a:prstGeom prst="rect">
            <a:avLst/>
          </a:prstGeom>
        </p:spPr>
      </p:pic>
      <p:pic>
        <p:nvPicPr>
          <p:cNvPr id="10" name="Picture 9">
            <a:extLst>
              <a:ext uri="{FF2B5EF4-FFF2-40B4-BE49-F238E27FC236}">
                <a16:creationId xmlns:a16="http://schemas.microsoft.com/office/drawing/2014/main" id="{35825436-BD65-4E66-8B75-F1C761096E73}"/>
              </a:ext>
            </a:extLst>
          </p:cNvPr>
          <p:cNvPicPr>
            <a:picLocks noChangeAspect="1"/>
          </p:cNvPicPr>
          <p:nvPr/>
        </p:nvPicPr>
        <p:blipFill>
          <a:blip r:embed="rId9"/>
          <a:stretch>
            <a:fillRect/>
          </a:stretch>
        </p:blipFill>
        <p:spPr>
          <a:xfrm>
            <a:off x="778046" y="1625216"/>
            <a:ext cx="3095625" cy="1462542"/>
          </a:xfrm>
          <a:prstGeom prst="rect">
            <a:avLst/>
          </a:prstGeom>
        </p:spPr>
      </p:pic>
      <p:pic>
        <p:nvPicPr>
          <p:cNvPr id="12" name="Picture 11">
            <a:extLst>
              <a:ext uri="{FF2B5EF4-FFF2-40B4-BE49-F238E27FC236}">
                <a16:creationId xmlns:a16="http://schemas.microsoft.com/office/drawing/2014/main" id="{156813C8-CEEE-4C32-BB09-37CDFA3046C8}"/>
              </a:ext>
            </a:extLst>
          </p:cNvPr>
          <p:cNvPicPr>
            <a:picLocks noChangeAspect="1"/>
          </p:cNvPicPr>
          <p:nvPr/>
        </p:nvPicPr>
        <p:blipFill>
          <a:blip r:embed="rId10"/>
          <a:stretch>
            <a:fillRect/>
          </a:stretch>
        </p:blipFill>
        <p:spPr>
          <a:xfrm>
            <a:off x="758996" y="3194434"/>
            <a:ext cx="3114675" cy="2038350"/>
          </a:xfrm>
          <a:prstGeom prst="rect">
            <a:avLst/>
          </a:prstGeom>
        </p:spPr>
      </p:pic>
      <p:pic>
        <p:nvPicPr>
          <p:cNvPr id="14" name="Picture 13">
            <a:extLst>
              <a:ext uri="{FF2B5EF4-FFF2-40B4-BE49-F238E27FC236}">
                <a16:creationId xmlns:a16="http://schemas.microsoft.com/office/drawing/2014/main" id="{9E4B9F18-93B8-41A2-A344-A5D6C60C4398}"/>
              </a:ext>
            </a:extLst>
          </p:cNvPr>
          <p:cNvPicPr>
            <a:picLocks noChangeAspect="1"/>
          </p:cNvPicPr>
          <p:nvPr/>
        </p:nvPicPr>
        <p:blipFill>
          <a:blip r:embed="rId11"/>
          <a:stretch>
            <a:fillRect/>
          </a:stretch>
        </p:blipFill>
        <p:spPr>
          <a:xfrm>
            <a:off x="8191590" y="1625216"/>
            <a:ext cx="3086100" cy="1462542"/>
          </a:xfrm>
          <a:prstGeom prst="rect">
            <a:avLst/>
          </a:prstGeom>
        </p:spPr>
      </p:pic>
      <p:pic>
        <p:nvPicPr>
          <p:cNvPr id="16" name="Picture 15">
            <a:extLst>
              <a:ext uri="{FF2B5EF4-FFF2-40B4-BE49-F238E27FC236}">
                <a16:creationId xmlns:a16="http://schemas.microsoft.com/office/drawing/2014/main" id="{DAC96C6B-90E5-48E7-A841-B8DF4985B3C3}"/>
              </a:ext>
            </a:extLst>
          </p:cNvPr>
          <p:cNvPicPr>
            <a:picLocks noChangeAspect="1"/>
          </p:cNvPicPr>
          <p:nvPr/>
        </p:nvPicPr>
        <p:blipFill>
          <a:blip r:embed="rId12"/>
          <a:stretch>
            <a:fillRect/>
          </a:stretch>
        </p:blipFill>
        <p:spPr>
          <a:xfrm>
            <a:off x="8143965" y="3187640"/>
            <a:ext cx="3181350" cy="2019300"/>
          </a:xfrm>
          <a:prstGeom prst="rect">
            <a:avLst/>
          </a:prstGeom>
        </p:spPr>
      </p:pic>
    </p:spTree>
    <p:extLst>
      <p:ext uri="{BB962C8B-B14F-4D97-AF65-F5344CB8AC3E}">
        <p14:creationId xmlns:p14="http://schemas.microsoft.com/office/powerpoint/2010/main" val="106031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E4C9-EADE-4143-8B83-A01AB983A28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Accuracy in 3 Models</a:t>
            </a:r>
          </a:p>
        </p:txBody>
      </p:sp>
      <p:pic>
        <p:nvPicPr>
          <p:cNvPr id="5" name="Content Placeholder 4">
            <a:extLst>
              <a:ext uri="{FF2B5EF4-FFF2-40B4-BE49-F238E27FC236}">
                <a16:creationId xmlns:a16="http://schemas.microsoft.com/office/drawing/2014/main" id="{A5D76EC8-34B3-4752-B1D3-440C9C88023C}"/>
              </a:ext>
            </a:extLst>
          </p:cNvPr>
          <p:cNvPicPr>
            <a:picLocks noGrp="1" noChangeAspect="1"/>
          </p:cNvPicPr>
          <p:nvPr>
            <p:ph idx="1"/>
          </p:nvPr>
        </p:nvPicPr>
        <p:blipFill>
          <a:blip r:embed="rId2"/>
          <a:stretch>
            <a:fillRect/>
          </a:stretch>
        </p:blipFill>
        <p:spPr>
          <a:xfrm>
            <a:off x="668821" y="1616230"/>
            <a:ext cx="4095750" cy="2425682"/>
          </a:xfrm>
        </p:spPr>
      </p:pic>
      <p:pic>
        <p:nvPicPr>
          <p:cNvPr id="7" name="Picture 6">
            <a:extLst>
              <a:ext uri="{FF2B5EF4-FFF2-40B4-BE49-F238E27FC236}">
                <a16:creationId xmlns:a16="http://schemas.microsoft.com/office/drawing/2014/main" id="{BE7A5055-F6F2-4FA0-B88D-993DCAD5ED86}"/>
              </a:ext>
            </a:extLst>
          </p:cNvPr>
          <p:cNvPicPr>
            <a:picLocks noChangeAspect="1"/>
          </p:cNvPicPr>
          <p:nvPr/>
        </p:nvPicPr>
        <p:blipFill>
          <a:blip r:embed="rId3"/>
          <a:stretch>
            <a:fillRect/>
          </a:stretch>
        </p:blipFill>
        <p:spPr>
          <a:xfrm>
            <a:off x="5688081" y="1616230"/>
            <a:ext cx="5848350" cy="2425682"/>
          </a:xfrm>
          <a:prstGeom prst="rect">
            <a:avLst/>
          </a:prstGeom>
        </p:spPr>
      </p:pic>
      <p:pic>
        <p:nvPicPr>
          <p:cNvPr id="9" name="Picture 8">
            <a:extLst>
              <a:ext uri="{FF2B5EF4-FFF2-40B4-BE49-F238E27FC236}">
                <a16:creationId xmlns:a16="http://schemas.microsoft.com/office/drawing/2014/main" id="{81D3DD10-CD05-4D60-859D-92BD8838ADD3}"/>
              </a:ext>
            </a:extLst>
          </p:cNvPr>
          <p:cNvPicPr>
            <a:picLocks noChangeAspect="1"/>
          </p:cNvPicPr>
          <p:nvPr/>
        </p:nvPicPr>
        <p:blipFill>
          <a:blip r:embed="rId4"/>
          <a:stretch>
            <a:fillRect/>
          </a:stretch>
        </p:blipFill>
        <p:spPr>
          <a:xfrm>
            <a:off x="2619775" y="4161072"/>
            <a:ext cx="5772150" cy="2425682"/>
          </a:xfrm>
          <a:prstGeom prst="rect">
            <a:avLst/>
          </a:prstGeom>
        </p:spPr>
      </p:pic>
    </p:spTree>
    <p:extLst>
      <p:ext uri="{BB962C8B-B14F-4D97-AF65-F5344CB8AC3E}">
        <p14:creationId xmlns:p14="http://schemas.microsoft.com/office/powerpoint/2010/main" val="215673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1593-D694-4419-B8FA-356DE351F2A3}"/>
              </a:ext>
            </a:extLst>
          </p:cNvPr>
          <p:cNvSpPr>
            <a:spLocks noGrp="1"/>
          </p:cNvSpPr>
          <p:nvPr>
            <p:ph type="title"/>
          </p:nvPr>
        </p:nvSpPr>
        <p:spPr>
          <a:xfrm>
            <a:off x="431592" y="244475"/>
            <a:ext cx="11091600" cy="1332000"/>
          </a:xfrm>
        </p:spPr>
        <p:txBody>
          <a:bodyPr/>
          <a:lstStyle/>
          <a:p>
            <a:r>
              <a:rPr lang="en-US" b="0" i="0" dirty="0">
                <a:solidFill>
                  <a:schemeClr val="tx1">
                    <a:lumMod val="95000"/>
                  </a:schemeClr>
                </a:solidFill>
                <a:effectLst/>
                <a:latin typeface="LatoWeb"/>
              </a:rPr>
              <a:t>Results and discussion of results</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1D27FF-B7FA-45D5-A322-2C989C2B8735}"/>
              </a:ext>
            </a:extLst>
          </p:cNvPr>
          <p:cNvSpPr>
            <a:spLocks noGrp="1"/>
          </p:cNvSpPr>
          <p:nvPr>
            <p:ph idx="1"/>
          </p:nvPr>
        </p:nvSpPr>
        <p:spPr>
          <a:xfrm>
            <a:off x="550863" y="1266908"/>
            <a:ext cx="11090274" cy="5027874"/>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In this phase, we actually start playing with the dataset. </a:t>
            </a:r>
          </a:p>
          <a:p>
            <a:r>
              <a:rPr lang="en-US" dirty="0">
                <a:latin typeface="Times New Roman" panose="02020603050405020304" pitchFamily="18" charset="0"/>
                <a:cs typeface="Times New Roman" panose="02020603050405020304" pitchFamily="18" charset="0"/>
              </a:rPr>
              <a:t>We cleaned the data and picked only the features which were important to the target variable and prediction.</a:t>
            </a:r>
          </a:p>
          <a:p>
            <a:r>
              <a:rPr lang="en-US" dirty="0">
                <a:latin typeface="Times New Roman" panose="02020603050405020304" pitchFamily="18" charset="0"/>
                <a:cs typeface="Times New Roman" panose="02020603050405020304" pitchFamily="18" charset="0"/>
              </a:rPr>
              <a:t>We featured the data performing OHE and applied imputing methods to fix the data before feeding it to the model. </a:t>
            </a:r>
          </a:p>
          <a:p>
            <a:r>
              <a:rPr lang="en-US" dirty="0">
                <a:latin typeface="Times New Roman" panose="02020603050405020304" pitchFamily="18" charset="0"/>
                <a:cs typeface="Times New Roman" panose="02020603050405020304" pitchFamily="18" charset="0"/>
              </a:rPr>
              <a:t>We were able to create the baseline pipeline and could experimentally understand the accuracies of the models like logistic regression, naive bayes and Random forest. Based on the results of the models we saw that there might be underfitting in naive bayes and  overfitting in </a:t>
            </a:r>
            <a:r>
              <a:rPr lang="en-US" dirty="0" err="1">
                <a:latin typeface="Times New Roman" panose="02020603050405020304" pitchFamily="18" charset="0"/>
                <a:cs typeface="Times New Roman" panose="02020603050405020304" pitchFamily="18" charset="0"/>
              </a:rPr>
              <a:t>RandomForest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best model that we could get for Phase 0 was Logistic Regression which gave a training accuracy of 91.9% and the Kaggle submission accuracy of 73.6%</a:t>
            </a:r>
          </a:p>
          <a:p>
            <a:r>
              <a:rPr lang="en-US" dirty="0">
                <a:latin typeface="Times New Roman" panose="02020603050405020304" pitchFamily="18" charset="0"/>
                <a:cs typeface="Times New Roman" panose="02020603050405020304" pitchFamily="18" charset="0"/>
              </a:rPr>
              <a:t>Further we are planning to improvise the feature engineering, perform hyperparameter tuning for our models alongside using K-Fold cross validation and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we might also use some advanced gradient boosting models so that we could get as close to the best accuracy as we can. </a:t>
            </a:r>
          </a:p>
          <a:p>
            <a:r>
              <a:rPr lang="en-US" dirty="0">
                <a:latin typeface="Times New Roman" panose="02020603050405020304" pitchFamily="18" charset="0"/>
                <a:cs typeface="Times New Roman" panose="02020603050405020304" pitchFamily="18" charset="0"/>
              </a:rPr>
              <a:t>After the aforementioned step we also plan to apply Deep Learning techniques like developing Artificial Neural Networks for better prediction results.</a:t>
            </a:r>
          </a:p>
        </p:txBody>
      </p:sp>
    </p:spTree>
    <p:extLst>
      <p:ext uri="{BB962C8B-B14F-4D97-AF65-F5344CB8AC3E}">
        <p14:creationId xmlns:p14="http://schemas.microsoft.com/office/powerpoint/2010/main" val="2714578791"/>
      </p:ext>
    </p:extLst>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242A41"/>
      </a:dk2>
      <a:lt2>
        <a:srgbClr val="E8E2E2"/>
      </a:lt2>
      <a:accent1>
        <a:srgbClr val="74A9A8"/>
      </a:accent1>
      <a:accent2>
        <a:srgbClr val="75A5C4"/>
      </a:accent2>
      <a:accent3>
        <a:srgbClr val="8E9ACE"/>
      </a:accent3>
      <a:accent4>
        <a:srgbClr val="8775C4"/>
      </a:accent4>
      <a:accent5>
        <a:srgbClr val="B78ECE"/>
      </a:accent5>
      <a:accent6>
        <a:srgbClr val="C475BF"/>
      </a:accent6>
      <a:hlink>
        <a:srgbClr val="AE696B"/>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698</TotalTime>
  <Words>338</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LatoWeb</vt:lpstr>
      <vt:lpstr>Times New Roman</vt:lpstr>
      <vt:lpstr>3DFloatVTI</vt:lpstr>
      <vt:lpstr>Home Credit Default Risk </vt:lpstr>
      <vt:lpstr>Project Description</vt:lpstr>
      <vt:lpstr>Feature Engineering</vt:lpstr>
      <vt:lpstr>Hyperparameter Tuning</vt:lpstr>
      <vt:lpstr> Modeling Pipeline</vt:lpstr>
      <vt:lpstr>Types of Modeling Pipelines And Comparison </vt:lpstr>
      <vt:lpstr>Accuracy in 3 Models</vt:lpstr>
      <vt:lpstr>Results and discussion of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Credit Default Risk </dc:title>
  <dc:creator>Bailmare, Sanket Harishchandra</dc:creator>
  <cp:lastModifiedBy>Bailmare, Sanket Harishchandra</cp:lastModifiedBy>
  <cp:revision>7</cp:revision>
  <dcterms:created xsi:type="dcterms:W3CDTF">2021-11-16T22:39:41Z</dcterms:created>
  <dcterms:modified xsi:type="dcterms:W3CDTF">2021-12-07T03:31:30Z</dcterms:modified>
</cp:coreProperties>
</file>